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4" r:id="rId3"/>
    <p:sldId id="323" r:id="rId4"/>
    <p:sldId id="307" r:id="rId5"/>
    <p:sldId id="308" r:id="rId6"/>
    <p:sldId id="311" r:id="rId7"/>
    <p:sldId id="315" r:id="rId8"/>
    <p:sldId id="316" r:id="rId9"/>
    <p:sldId id="319" r:id="rId10"/>
    <p:sldId id="320" r:id="rId11"/>
    <p:sldId id="318" r:id="rId12"/>
    <p:sldId id="322" r:id="rId13"/>
    <p:sldId id="295" r:id="rId14"/>
  </p:sldIdLst>
  <p:sldSz cx="9144000" cy="6858000" type="screen4x3"/>
  <p:notesSz cx="6881813" cy="9710738"/>
  <p:defaultTextStyle>
    <a:defPPr>
      <a:defRPr lang="en-A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xmlns:mv="urn:schemas-microsoft-com:mac:vml" xmlns:mc="http://schemas.openxmlformats.org/markup-compatibility/2006">
          <a:srgbClr val="FF0000"/>
        </p14:laserClr>
      </p:ext>
      <p:ext uri="{2FDB2607-1784-4EEB-B798-7EB5836EED8A}">
        <p14:showMediaCtrls xmlns="" xmlns:p14="http://schemas.microsoft.com/office/powerpoint/2010/main" xmlns:mv="urn:schemas-microsoft-com:mac:vml" xmlns:mc="http://schemas.openxmlformats.org/markup-compatibility/2006" val="1"/>
      </p:ext>
    </p:extLst>
  </p:showPr>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24" autoAdjust="0"/>
  </p:normalViewPr>
  <p:slideViewPr>
    <p:cSldViewPr>
      <p:cViewPr varScale="1">
        <p:scale>
          <a:sx n="110" d="100"/>
          <a:sy n="110" d="100"/>
        </p:scale>
        <p:origin x="-1644" y="-84"/>
      </p:cViewPr>
      <p:guideLst>
        <p:guide orient="horz" pos="2160"/>
        <p:guide pos="2880"/>
      </p:guideLst>
    </p:cSldViewPr>
  </p:slideViewPr>
  <p:outlineViewPr>
    <p:cViewPr>
      <p:scale>
        <a:sx n="33" d="100"/>
        <a:sy n="33" d="100"/>
      </p:scale>
      <p:origin x="0" y="1422"/>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AU"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pPr>
              <a:defRPr/>
            </a:pPr>
            <a:fld id="{2D23222F-9152-4AE4-A26B-516F2F29F4F6}" type="datetimeFigureOut">
              <a:rPr lang="en-AU" smtClean="0"/>
              <a:pPr>
                <a:defRPr/>
              </a:pPr>
              <a:t>22/06/2012</a:t>
            </a:fld>
            <a:endParaRPr lang="en-AU"/>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pPr>
              <a:defRPr/>
            </a:pPr>
            <a:endParaRPr lang="en-AU"/>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5" name="Date Placeholder 4"/>
          <p:cNvSpPr>
            <a:spLocks noGrp="1"/>
          </p:cNvSpPr>
          <p:nvPr>
            <p:ph type="dt" sz="half" idx="10"/>
          </p:nvPr>
        </p:nvSpPr>
        <p:spPr/>
        <p:txBody>
          <a:body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pPr>
              <a:defRPr/>
            </a:pPr>
            <a:fld id="{26F6DAA5-1B84-4976-8946-5766F6277690}" type="datetimeFigureOut">
              <a:rPr lang="en-AU" smtClean="0"/>
              <a:pPr>
                <a:defRPr/>
              </a:pPr>
              <a:t>22/06/2012</a:t>
            </a:fld>
            <a:endParaRPr lang="en-AU"/>
          </a:p>
        </p:txBody>
      </p:sp>
      <p:sp>
        <p:nvSpPr>
          <p:cNvPr id="4" name="Footer Placeholder 3"/>
          <p:cNvSpPr>
            <a:spLocks noGrp="1"/>
          </p:cNvSpPr>
          <p:nvPr>
            <p:ph type="ftr" sz="quarter" idx="11"/>
          </p:nvPr>
        </p:nvSpPr>
        <p:spPr/>
        <p:txBody>
          <a:bodyPr/>
          <a:lstStyle/>
          <a:p>
            <a:pPr>
              <a:defRPr/>
            </a:pPr>
            <a:endParaRPr lang="en-AU"/>
          </a:p>
        </p:txBody>
      </p:sp>
      <p:sp>
        <p:nvSpPr>
          <p:cNvPr id="5" name="Slide Number Placeholder 4"/>
          <p:cNvSpPr>
            <a:spLocks noGrp="1"/>
          </p:cNvSpPr>
          <p:nvPr>
            <p:ph type="sldNum" sz="quarter" idx="12"/>
          </p:nvPr>
        </p:nvSpPr>
        <p:spPr/>
        <p:txBody>
          <a:bodyPr/>
          <a:lstStyle/>
          <a:p>
            <a:pPr>
              <a:defRPr/>
            </a:pPr>
            <a:fld id="{A4EA0657-6FFC-41F8-BC33-64D36FDB8D10}" type="slidenum">
              <a:rPr lang="en-AU" smtClean="0"/>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pPr>
              <a:defRPr/>
            </a:pPr>
            <a:fld id="{DF5F1AAA-5B71-49A7-B588-0EABF5C88898}" type="datetimeFigureOut">
              <a:rPr lang="en-AU" smtClean="0"/>
              <a:pPr>
                <a:defRPr/>
              </a:pPr>
              <a:t>22/06/2012</a:t>
            </a:fld>
            <a:endParaRPr lang="en-AU"/>
          </a:p>
        </p:txBody>
      </p:sp>
      <p:sp>
        <p:nvSpPr>
          <p:cNvPr id="3" name="Footer Placeholder 2"/>
          <p:cNvSpPr>
            <a:spLocks noGrp="1"/>
          </p:cNvSpPr>
          <p:nvPr>
            <p:ph type="ftr" sz="quarter" idx="11"/>
          </p:nvPr>
        </p:nvSpPr>
        <p:spPr/>
        <p:txBody>
          <a:bodyPr/>
          <a:lstStyle/>
          <a:p>
            <a:pPr>
              <a:defRPr/>
            </a:pPr>
            <a:endParaRPr lang="en-AU"/>
          </a:p>
        </p:txBody>
      </p:sp>
      <p:sp>
        <p:nvSpPr>
          <p:cNvPr id="4" name="Slide Number Placeholder 3"/>
          <p:cNvSpPr>
            <a:spLocks noGrp="1"/>
          </p:cNvSpPr>
          <p:nvPr>
            <p:ph type="sldNum" sz="quarter" idx="12"/>
          </p:nvPr>
        </p:nvSpPr>
        <p:spPr/>
        <p:txBody>
          <a:bodyPr/>
          <a:lstStyle/>
          <a:p>
            <a:pPr>
              <a:defRPr/>
            </a:pPr>
            <a:fld id="{379EB8A1-1E32-41A6-9EB0-E27EEFA37F1F}" type="slidenum">
              <a:rPr lang="en-AU" smtClean="0"/>
              <a:pPr>
                <a:defRPr/>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AU"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pPr>
              <a:defRPr/>
            </a:pPr>
            <a:fld id="{9BC561CC-475F-4F0A-8D30-181528EB50E1}" type="datetimeFigureOut">
              <a:rPr lang="en-AU" smtClean="0"/>
              <a:pPr>
                <a:defRPr/>
              </a:pPr>
              <a:t>22/06/2012</a:t>
            </a:fld>
            <a:endParaRPr lang="en-AU"/>
          </a:p>
        </p:txBody>
      </p:sp>
      <p:sp>
        <p:nvSpPr>
          <p:cNvPr id="6" name="Footer Placeholder 5"/>
          <p:cNvSpPr>
            <a:spLocks noGrp="1"/>
          </p:cNvSpPr>
          <p:nvPr>
            <p:ph type="ftr" sz="quarter" idx="11"/>
          </p:nvPr>
        </p:nvSpPr>
        <p:spPr>
          <a:xfrm>
            <a:off x="3859305" y="6423585"/>
            <a:ext cx="3316941" cy="365125"/>
          </a:xfrm>
        </p:spPr>
        <p:txBody>
          <a:bodyPr/>
          <a:lstStyle/>
          <a:p>
            <a:pPr>
              <a:defRPr/>
            </a:pPr>
            <a:endParaRPr lang="en-AU"/>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AU"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pPr>
              <a:defRPr/>
            </a:pPr>
            <a:fld id="{E38EAD61-F314-4013-9DE9-F810A41003BD}" type="datetimeFigureOut">
              <a:rPr lang="en-AU" smtClean="0"/>
              <a:pPr>
                <a:defRPr/>
              </a:pPr>
              <a:t>22/06/2012</a:t>
            </a:fld>
            <a:endParaRPr lang="en-AU"/>
          </a:p>
        </p:txBody>
      </p:sp>
      <p:sp>
        <p:nvSpPr>
          <p:cNvPr id="6" name="Footer Placeholder 5"/>
          <p:cNvSpPr>
            <a:spLocks noGrp="1"/>
          </p:cNvSpPr>
          <p:nvPr>
            <p:ph type="ftr" sz="quarter" idx="11"/>
          </p:nvPr>
        </p:nvSpPr>
        <p:spPr>
          <a:xfrm>
            <a:off x="4191000" y="6423585"/>
            <a:ext cx="3005138" cy="365125"/>
          </a:xfrm>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EE927D1C-9F6B-434B-A198-1A6A437AEF8C}" type="slidenum">
              <a:rPr lang="en-AU" smtClean="0"/>
              <a:pPr>
                <a:defRPr/>
              </a:pPr>
              <a:t>‹#›</a:t>
            </a:fld>
            <a:endParaRPr lang="en-AU"/>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AU"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AU"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AU"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AU"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AU"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AU"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AU"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AU"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AU"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a:xfrm>
            <a:off x="4191000" y="6423585"/>
            <a:ext cx="3005138" cy="365125"/>
          </a:xfrm>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AU"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AU"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pPr>
              <a:defRPr/>
            </a:pPr>
            <a:fld id="{36B520BA-6724-4786-B1ED-AE7C925E194E}" type="datetimeFigureOut">
              <a:rPr lang="en-AU" smtClean="0"/>
              <a:pPr>
                <a:defRPr/>
              </a:pPr>
              <a:t>22/06/2012</a:t>
            </a:fld>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E4B6BDCD-399D-43DF-9B49-B27A9C2140C3}" type="slidenum">
              <a:rPr lang="en-AU" smtClean="0"/>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pPr>
              <a:defRPr/>
            </a:pPr>
            <a:fld id="{6A74ED99-C6C8-4E74-B7C8-011F2433C8E6}" type="datetimeFigureOut">
              <a:rPr lang="en-AU" smtClean="0"/>
              <a:pPr>
                <a:defRPr/>
              </a:pPr>
              <a:t>22/06/2012</a:t>
            </a:fld>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02221E5C-1FCD-432D-89BD-97D9808F704A}" type="slidenum">
              <a:rPr lang="en-AU" smtClean="0"/>
              <a:pPr>
                <a:defRPr/>
              </a:pPr>
              <a:t>‹#›</a:t>
            </a:fld>
            <a:endParaRPr lang="en-AU"/>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AU"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pPr>
              <a:defRPr/>
            </a:pPr>
            <a:fld id="{C1EA0AEA-970D-43A9-860B-9A6316E37145}" type="datetimeFigureOut">
              <a:rPr lang="en-AU" smtClean="0"/>
              <a:pPr>
                <a:defRPr/>
              </a:pPr>
              <a:t>22/06/2012</a:t>
            </a:fld>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33079D66-CC78-4252-9579-18D79F7B6AFD}" type="slidenum">
              <a:rPr lang="en-AU" smtClean="0"/>
              <a:pPr>
                <a:defRPr/>
              </a:pPr>
              <a:t>‹#›</a:t>
            </a:fld>
            <a:endParaRPr lang="en-AU"/>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pPr>
              <a:defRPr/>
            </a:pPr>
            <a:fld id="{CBE50B3E-8CB8-4007-8225-4B8A535C8FEF}" type="datetimeFigureOut">
              <a:rPr lang="en-AU" smtClean="0"/>
              <a:pPr>
                <a:defRPr/>
              </a:pPr>
              <a:t>22/06/2012</a:t>
            </a:fld>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AU"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AU"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pPr>
              <a:defRPr/>
            </a:pPr>
            <a:fld id="{CBE50B3E-8CB8-4007-8225-4B8A535C8FEF}" type="datetimeFigureOut">
              <a:rPr lang="en-AU" smtClean="0"/>
              <a:pPr>
                <a:defRPr/>
              </a:pPr>
              <a:t>22/06/2012</a:t>
            </a:fld>
            <a:endParaRPr lang="en-AU"/>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pPr>
              <a:defRPr/>
            </a:pPr>
            <a:endParaRPr lang="en-AU"/>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AU"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AU"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AU"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AU"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pPr>
              <a:defRPr/>
            </a:pPr>
            <a:fld id="{1C10914E-6935-4441-91FC-BD773A91F58E}" type="datetimeFigureOut">
              <a:rPr lang="en-AU" smtClean="0"/>
              <a:pPr>
                <a:defRPr/>
              </a:pPr>
              <a:t>22/06/2012</a:t>
            </a:fld>
            <a:endParaRPr lang="en-AU"/>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pPr>
              <a:defRPr/>
            </a:pPr>
            <a:endParaRPr lang="en-AU"/>
          </a:p>
        </p:txBody>
      </p:sp>
      <p:sp>
        <p:nvSpPr>
          <p:cNvPr id="6" name="Slide Number Placeholder 5"/>
          <p:cNvSpPr>
            <a:spLocks noGrp="1"/>
          </p:cNvSpPr>
          <p:nvPr>
            <p:ph type="sldNum" sz="quarter" idx="12"/>
          </p:nvPr>
        </p:nvSpPr>
        <p:spPr>
          <a:xfrm>
            <a:off x="8305800" y="6248774"/>
            <a:ext cx="554038" cy="365125"/>
          </a:xfrm>
        </p:spPr>
        <p:txBody>
          <a:bodyPr/>
          <a:lstStyle/>
          <a:p>
            <a:pPr>
              <a:defRPr/>
            </a:pPr>
            <a:fld id="{9CE8DDF0-8E22-4609-840B-E41BCB1A7ADF}" type="slidenum">
              <a:rPr lang="en-AU" smtClean="0"/>
              <a:pPr>
                <a:defRPr/>
              </a:pPr>
              <a:t>‹#›</a:t>
            </a:fld>
            <a:endParaRPr lang="en-AU"/>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pPr>
              <a:defRPr/>
            </a:pPr>
            <a:fld id="{801E444B-7843-4310-8699-5FDD0EF331A3}" type="datetimeFigureOut">
              <a:rPr lang="en-AU" smtClean="0"/>
              <a:pPr>
                <a:defRPr/>
              </a:pPr>
              <a:t>22/06/2012</a:t>
            </a:fld>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8427AB2B-581F-44F6-B53F-C7DEB531CA40}" type="slidenum">
              <a:rPr lang="en-AU" smtClean="0"/>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AU"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pPr>
              <a:defRPr/>
            </a:pPr>
            <a:fld id="{CC4FD36B-7C29-4667-9D67-C5CD26112E8D}" type="datetimeFigureOut">
              <a:rPr lang="en-AU" smtClean="0"/>
              <a:pPr>
                <a:defRPr/>
              </a:pPr>
              <a:t>22/06/2012</a:t>
            </a:fld>
            <a:endParaRPr lang="en-AU"/>
          </a:p>
        </p:txBody>
      </p:sp>
      <p:sp>
        <p:nvSpPr>
          <p:cNvPr id="8" name="Footer Placeholder 7"/>
          <p:cNvSpPr>
            <a:spLocks noGrp="1"/>
          </p:cNvSpPr>
          <p:nvPr>
            <p:ph type="ftr" sz="quarter" idx="11"/>
          </p:nvPr>
        </p:nvSpPr>
        <p:spPr/>
        <p:txBody>
          <a:bodyPr/>
          <a:lstStyle/>
          <a:p>
            <a:pPr>
              <a:defRPr/>
            </a:pPr>
            <a:endParaRPr lang="en-AU"/>
          </a:p>
        </p:txBody>
      </p:sp>
      <p:sp>
        <p:nvSpPr>
          <p:cNvPr id="9" name="Slide Number Placeholder 8"/>
          <p:cNvSpPr>
            <a:spLocks noGrp="1"/>
          </p:cNvSpPr>
          <p:nvPr>
            <p:ph type="sldNum" sz="quarter" idx="12"/>
          </p:nvPr>
        </p:nvSpPr>
        <p:spPr/>
        <p:txBody>
          <a:bodyPr/>
          <a:lstStyle/>
          <a:p>
            <a:pPr>
              <a:defRPr/>
            </a:pPr>
            <a:fld id="{A6DE6AB9-F3B4-468F-9673-0ED5FED12940}" type="slidenum">
              <a:rPr lang="en-AU" smtClean="0"/>
              <a:pPr>
                <a:defRPr/>
              </a:pPr>
              <a:t>‹#›</a:t>
            </a:fld>
            <a:endParaRPr lang="en-AU"/>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p:txBody>
          <a:bodyPr/>
          <a:lstStyle/>
          <a:p>
            <a:pPr>
              <a:defRPr/>
            </a:pPr>
            <a:endParaRPr lang="en-AU"/>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pPr>
              <a:defRPr/>
            </a:pPr>
            <a:fld id="{74D937C0-E8A3-49E3-B229-B74554B189A2}" type="slidenum">
              <a:rPr lang="en-AU" smtClean="0"/>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pPr>
              <a:defRPr/>
            </a:pPr>
            <a:fld id="{CBE50B3E-8CB8-4007-8225-4B8A535C8FEF}" type="datetimeFigureOut">
              <a:rPr lang="en-AU" smtClean="0"/>
              <a:pPr>
                <a:defRPr/>
              </a:pPr>
              <a:t>22/06/2012</a:t>
            </a:fld>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74D937C0-E8A3-49E3-B229-B74554B189A2}" type="slidenum">
              <a:rPr lang="en-AU" smtClean="0"/>
              <a:pPr>
                <a:defRPr/>
              </a:pPr>
              <a:t>‹#›</a:t>
            </a:fld>
            <a:endParaRPr lang="en-AU"/>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AU"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pPr>
              <a:defRPr/>
            </a:pPr>
            <a:fld id="{CBE50B3E-8CB8-4007-8225-4B8A535C8FEF}" type="datetimeFigureOut">
              <a:rPr lang="en-AU" smtClean="0"/>
              <a:pPr>
                <a:defRPr/>
              </a:pPr>
              <a:t>22/06/2012</a:t>
            </a:fld>
            <a:endParaRPr lang="en-AU"/>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pPr>
              <a:defRPr/>
            </a:pPr>
            <a:endParaRPr lang="en-AU"/>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pPr>
              <a:defRPr/>
            </a:pPr>
            <a:fld id="{74D937C0-E8A3-49E3-B229-B74554B189A2}" type="slidenum">
              <a:rPr lang="en-AU" smtClean="0"/>
              <a:pPr>
                <a:defRPr/>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a:p>
        </p:txBody>
      </p:sp>
      <p:sp>
        <p:nvSpPr>
          <p:cNvPr id="3" name="Subtitle 2"/>
          <p:cNvSpPr>
            <a:spLocks noGrp="1"/>
          </p:cNvSpPr>
          <p:nvPr>
            <p:ph type="subTitle" idx="1"/>
          </p:nvPr>
        </p:nvSpPr>
        <p:spPr/>
        <p:txBody>
          <a:bodyPr/>
          <a:lstStyle/>
          <a:p>
            <a:endParaRPr lang="en-A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AU" dirty="0"/>
          </a:p>
        </p:txBody>
      </p:sp>
      <p:sp>
        <p:nvSpPr>
          <p:cNvPr id="3" name="Rectangle 2"/>
          <p:cNvSpPr/>
          <p:nvPr/>
        </p:nvSpPr>
        <p:spPr>
          <a:xfrm>
            <a:off x="323528" y="1412776"/>
            <a:ext cx="8568952" cy="2585323"/>
          </a:xfrm>
          <a:prstGeom prst="rect">
            <a:avLst/>
          </a:prstGeom>
        </p:spPr>
        <p:txBody>
          <a:bodyPr wrap="square">
            <a:spAutoFit/>
          </a:bodyPr>
          <a:lstStyle/>
          <a:p>
            <a:r>
              <a:rPr lang="en-AU" dirty="0"/>
              <a:t>Carla:</a:t>
            </a:r>
          </a:p>
          <a:p>
            <a:r>
              <a:rPr lang="en-AU" dirty="0"/>
              <a:t>Carla is agreeable but very talkative. She is always talking to her classmates,</a:t>
            </a:r>
          </a:p>
          <a:p>
            <a:r>
              <a:rPr lang="en-AU" dirty="0"/>
              <a:t>interrupting their conversations, interrupting in group discussions, talking without</a:t>
            </a:r>
          </a:p>
          <a:p>
            <a:r>
              <a:rPr lang="en-AU" dirty="0"/>
              <a:t>permission. Sometimes it seems that this is hyperactivity; other times like it is a way to control the situation and get their attention since she doesn’t seem to be very well liked. So far you have tried making her sit out during part of recess as punishment, but then she just talks to you. </a:t>
            </a:r>
          </a:p>
          <a:p>
            <a:r>
              <a:rPr lang="en-AU" dirty="0"/>
              <a:t>What </a:t>
            </a:r>
            <a:r>
              <a:rPr lang="en-AU" dirty="0" smtClean="0"/>
              <a:t>behaviours </a:t>
            </a:r>
            <a:r>
              <a:rPr lang="en-AU" dirty="0"/>
              <a:t>(positive and negative) would you work on? </a:t>
            </a:r>
          </a:p>
          <a:p>
            <a:r>
              <a:rPr lang="en-AU" dirty="0"/>
              <a:t>What strategies would you use?</a:t>
            </a:r>
          </a:p>
        </p:txBody>
      </p:sp>
    </p:spTree>
    <p:extLst>
      <p:ext uri="{BB962C8B-B14F-4D97-AF65-F5344CB8AC3E}">
        <p14:creationId xmlns="" xmlns:p14="http://schemas.microsoft.com/office/powerpoint/2010/main" xmlns:mv="urn:schemas-microsoft-com:mac:vml" xmlns:mc="http://schemas.openxmlformats.org/markup-compatibility/2006" val="9100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AU" dirty="0"/>
          </a:p>
        </p:txBody>
      </p:sp>
      <p:sp>
        <p:nvSpPr>
          <p:cNvPr id="4" name="Rectangle 3"/>
          <p:cNvSpPr/>
          <p:nvPr/>
        </p:nvSpPr>
        <p:spPr>
          <a:xfrm>
            <a:off x="312220" y="1844824"/>
            <a:ext cx="8568952" cy="3277820"/>
          </a:xfrm>
          <a:prstGeom prst="rect">
            <a:avLst/>
          </a:prstGeom>
        </p:spPr>
        <p:txBody>
          <a:bodyPr wrap="square">
            <a:spAutoFit/>
          </a:bodyPr>
          <a:lstStyle/>
          <a:p>
            <a:pPr>
              <a:lnSpc>
                <a:spcPct val="115000"/>
              </a:lnSpc>
              <a:spcAft>
                <a:spcPts val="0"/>
              </a:spcAft>
            </a:pPr>
            <a:r>
              <a:rPr lang="en-AU" dirty="0">
                <a:latin typeface="Times-Roman"/>
                <a:ea typeface="Calibri"/>
                <a:cs typeface="Times-Roman"/>
              </a:rPr>
              <a:t>Brett:</a:t>
            </a:r>
            <a:endParaRPr lang="en-AU" sz="1600" dirty="0">
              <a:latin typeface="Calibri"/>
              <a:ea typeface="Calibri"/>
              <a:cs typeface="Times New Roman"/>
            </a:endParaRPr>
          </a:p>
          <a:p>
            <a:pPr>
              <a:lnSpc>
                <a:spcPct val="115000"/>
              </a:lnSpc>
              <a:spcAft>
                <a:spcPts val="0"/>
              </a:spcAft>
            </a:pPr>
            <a:r>
              <a:rPr lang="en-AU" dirty="0">
                <a:latin typeface="Times-Roman"/>
                <a:ea typeface="Calibri"/>
                <a:cs typeface="Times-Roman"/>
              </a:rPr>
              <a:t>Brett is a rough-and-tumble 1</a:t>
            </a:r>
            <a:r>
              <a:rPr lang="en-AU" sz="1050" dirty="0">
                <a:latin typeface="Times-Roman"/>
                <a:ea typeface="Calibri"/>
                <a:cs typeface="Times-Roman"/>
              </a:rPr>
              <a:t>st </a:t>
            </a:r>
            <a:r>
              <a:rPr lang="en-AU" dirty="0">
                <a:latin typeface="Times-Roman"/>
                <a:ea typeface="Calibri"/>
                <a:cs typeface="Times-Roman"/>
              </a:rPr>
              <a:t>grader. He is always grabbing other students and rolling on the floor with them, rough-housing. He pokes and grabs in lines, at recess, at other times. He is the youngest of five and his older brothers always play like this with him at home, according to his mother. Because Brett is bigger than the other classmates, he can get too rough; the boys all get caught up in his play, and you have to break up a lot of “fights”. He has started being more aggressive lately, with the fights more serious. </a:t>
            </a:r>
            <a:endParaRPr lang="en-AU" sz="1600" dirty="0">
              <a:latin typeface="Calibri"/>
              <a:ea typeface="Calibri"/>
              <a:cs typeface="Times New Roman"/>
            </a:endParaRPr>
          </a:p>
          <a:p>
            <a:pPr>
              <a:lnSpc>
                <a:spcPct val="115000"/>
              </a:lnSpc>
              <a:spcAft>
                <a:spcPts val="0"/>
              </a:spcAft>
            </a:pPr>
            <a:r>
              <a:rPr lang="en-AU" dirty="0">
                <a:latin typeface="Times-Roman"/>
                <a:ea typeface="Calibri"/>
                <a:cs typeface="Times-Roman"/>
              </a:rPr>
              <a:t>What </a:t>
            </a:r>
            <a:r>
              <a:rPr lang="en-AU" dirty="0" smtClean="0">
                <a:latin typeface="Times-Roman"/>
                <a:ea typeface="Calibri"/>
                <a:cs typeface="Times-Roman"/>
              </a:rPr>
              <a:t>behaviours </a:t>
            </a:r>
            <a:r>
              <a:rPr lang="en-AU" dirty="0">
                <a:latin typeface="Times-Roman"/>
                <a:ea typeface="Calibri"/>
                <a:cs typeface="Times-Roman"/>
              </a:rPr>
              <a:t>(positive and negative) would you work on?</a:t>
            </a:r>
            <a:endParaRPr lang="en-AU" sz="1600" dirty="0">
              <a:latin typeface="Calibri"/>
              <a:ea typeface="Calibri"/>
              <a:cs typeface="Times New Roman"/>
            </a:endParaRPr>
          </a:p>
          <a:p>
            <a:pPr>
              <a:lnSpc>
                <a:spcPct val="115000"/>
              </a:lnSpc>
              <a:spcAft>
                <a:spcPts val="0"/>
              </a:spcAft>
            </a:pPr>
            <a:r>
              <a:rPr lang="en-AU" dirty="0">
                <a:latin typeface="Times-Roman"/>
                <a:ea typeface="Calibri"/>
                <a:cs typeface="Times-Roman"/>
              </a:rPr>
              <a:t> What strategies would you use?</a:t>
            </a:r>
            <a:endParaRPr lang="en-AU" sz="1600" dirty="0">
              <a:effectLst/>
              <a:latin typeface="Calibri"/>
              <a:ea typeface="Calibri"/>
              <a:cs typeface="Times New Roman"/>
            </a:endParaRPr>
          </a:p>
        </p:txBody>
      </p:sp>
    </p:spTree>
    <p:extLst>
      <p:ext uri="{BB962C8B-B14F-4D97-AF65-F5344CB8AC3E}">
        <p14:creationId xmlns="" xmlns:p14="http://schemas.microsoft.com/office/powerpoint/2010/main" xmlns:mv="urn:schemas-microsoft-com:mac:vml" xmlns:mc="http://schemas.openxmlformats.org/markup-compatibility/2006" val="480217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AU" dirty="0"/>
          </a:p>
        </p:txBody>
      </p:sp>
      <p:sp>
        <p:nvSpPr>
          <p:cNvPr id="4" name="Rectangle 3"/>
          <p:cNvSpPr/>
          <p:nvPr/>
        </p:nvSpPr>
        <p:spPr>
          <a:xfrm>
            <a:off x="312220" y="1844824"/>
            <a:ext cx="8568952" cy="2031325"/>
          </a:xfrm>
          <a:prstGeom prst="rect">
            <a:avLst/>
          </a:prstGeom>
        </p:spPr>
        <p:txBody>
          <a:bodyPr wrap="square">
            <a:spAutoFit/>
          </a:bodyPr>
          <a:lstStyle/>
          <a:p>
            <a:r>
              <a:rPr lang="en-AU" dirty="0"/>
              <a:t>Tanya:</a:t>
            </a:r>
          </a:p>
          <a:p>
            <a:r>
              <a:rPr lang="en-AU" dirty="0"/>
              <a:t>Tanya is a 5th grader who does her work and is academically on par. She has a group of 2-3 friends who are constantly sending notes, whispering and appearing to be talking about other children. Tanya seems to be the ringleader, very subtly ridiculing or ostracizing other girls one at a time. </a:t>
            </a:r>
          </a:p>
          <a:p>
            <a:r>
              <a:rPr lang="en-AU" dirty="0"/>
              <a:t>What </a:t>
            </a:r>
            <a:r>
              <a:rPr lang="en-AU" dirty="0" smtClean="0"/>
              <a:t>behaviours </a:t>
            </a:r>
            <a:r>
              <a:rPr lang="en-AU" dirty="0"/>
              <a:t>(positive and negative) would you work on?</a:t>
            </a:r>
          </a:p>
          <a:p>
            <a:r>
              <a:rPr lang="en-AU" dirty="0"/>
              <a:t> What strategies would you use?</a:t>
            </a:r>
          </a:p>
        </p:txBody>
      </p:sp>
    </p:spTree>
    <p:extLst>
      <p:ext uri="{BB962C8B-B14F-4D97-AF65-F5344CB8AC3E}">
        <p14:creationId xmlns="" xmlns:p14="http://schemas.microsoft.com/office/powerpoint/2010/main" xmlns:mv="urn:schemas-microsoft-com:mac:vml" xmlns:mc="http://schemas.openxmlformats.org/markup-compatibility/2006" val="3076597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Anything is manageable! </a:t>
            </a:r>
            <a:endParaRPr lang="en-AU" dirty="0"/>
          </a:p>
        </p:txBody>
      </p:sp>
      <p:pic>
        <p:nvPicPr>
          <p:cNvPr id="5" name="Picture 4"/>
          <p:cNvPicPr>
            <a:picLocks noChangeAspect="1"/>
          </p:cNvPicPr>
          <p:nvPr/>
        </p:nvPicPr>
        <p:blipFill>
          <a:blip r:embed="rId2" cstate="print"/>
          <a:stretch>
            <a:fillRect/>
          </a:stretch>
        </p:blipFill>
        <p:spPr>
          <a:xfrm>
            <a:off x="3359150" y="1600583"/>
            <a:ext cx="2425700" cy="3656834"/>
          </a:xfrm>
          <a:prstGeom prst="rect">
            <a:avLst/>
          </a:prstGeom>
        </p:spPr>
      </p:pic>
      <p:pic>
        <p:nvPicPr>
          <p:cNvPr id="6" name="Picture 5"/>
          <p:cNvPicPr>
            <a:picLocks noChangeAspect="1"/>
          </p:cNvPicPr>
          <p:nvPr/>
        </p:nvPicPr>
        <p:blipFill>
          <a:blip r:embed="rId2" cstate="print"/>
          <a:stretch>
            <a:fillRect/>
          </a:stretch>
        </p:blipFill>
        <p:spPr>
          <a:xfrm>
            <a:off x="2895600" y="1295400"/>
            <a:ext cx="3505200" cy="5284221"/>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val="1342382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Readings</a:t>
            </a:r>
            <a:endParaRPr lang="en-AU" dirty="0"/>
          </a:p>
        </p:txBody>
      </p:sp>
      <p:pic>
        <p:nvPicPr>
          <p:cNvPr id="3074" name="Picture 2" descr="C:\Users\bing lee\AppData\Local\Microsoft\Windows\Temporary Internet Files\Content.IE5\5PW3NRIZ\MP900448575[1].jpg"/>
          <p:cNvPicPr>
            <a:picLocks noChangeAspect="1" noChangeArrowheads="1"/>
          </p:cNvPicPr>
          <p:nvPr/>
        </p:nvPicPr>
        <p:blipFill>
          <a:blip r:embed="rId2" cstate="print">
            <a:extLst>
              <a:ext uri="{28A0092B-C50C-407E-A947-70E740481C1C}">
                <a14:useLocalDpi xmlns="" xmlns:a14="http://schemas.microsoft.com/office/drawing/2010/main" xmlns:mv="urn:schemas-microsoft-com:mac:vml" xmlns:mc="http://schemas.openxmlformats.org/markup-compatibility/2006" val="0"/>
              </a:ext>
            </a:extLst>
          </a:blip>
          <a:srcRect/>
          <a:stretch>
            <a:fillRect/>
          </a:stretch>
        </p:blipFill>
        <p:spPr bwMode="auto">
          <a:xfrm>
            <a:off x="1544361" y="1628800"/>
            <a:ext cx="6444208" cy="4313891"/>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p14="http://schemas.microsoft.com/office/powerpoint/2010/main" xmlns:mv="urn:schemas-microsoft-com:mac:vml" xmlns:mc="http://schemas.openxmlformats.org/markup-compatibility/2006" val="771876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Readings</a:t>
            </a:r>
            <a:endParaRPr lang="en-US" dirty="0"/>
          </a:p>
        </p:txBody>
      </p:sp>
      <p:sp>
        <p:nvSpPr>
          <p:cNvPr id="3" name="Content Placeholder 2"/>
          <p:cNvSpPr>
            <a:spLocks noGrp="1"/>
          </p:cNvSpPr>
          <p:nvPr>
            <p:ph idx="1"/>
          </p:nvPr>
        </p:nvSpPr>
        <p:spPr/>
        <p:txBody>
          <a:bodyPr/>
          <a:lstStyle/>
          <a:p>
            <a:r>
              <a:rPr lang="en-AU" dirty="0" smtClean="0"/>
              <a:t>Edwards, C. &amp; Watts, V. (2008).  </a:t>
            </a:r>
          </a:p>
          <a:p>
            <a:r>
              <a:rPr lang="en-AU" dirty="0" smtClean="0"/>
              <a:t>Chapter 13</a:t>
            </a:r>
          </a:p>
          <a:p>
            <a:pPr>
              <a:buNone/>
            </a:pPr>
            <a:endParaRPr lang="en-AU" dirty="0" smtClean="0"/>
          </a:p>
          <a:p>
            <a:r>
              <a:rPr lang="en-AU" dirty="0" smtClean="0"/>
              <a:t>Classroom Management profile.</a:t>
            </a:r>
          </a:p>
          <a:p>
            <a:r>
              <a:rPr lang="en-AU" dirty="0" smtClean="0"/>
              <a:t>Edwards, C. &amp; Watts, V. (2008).  </a:t>
            </a:r>
          </a:p>
          <a:p>
            <a:r>
              <a:rPr lang="en-AU" dirty="0" smtClean="0"/>
              <a:t>Discipline problems and their causes Pages 6 – 13.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 and Deliver</a:t>
            </a:r>
            <a:endParaRPr lang="en-AU" dirty="0"/>
          </a:p>
        </p:txBody>
      </p:sp>
      <p:sp>
        <p:nvSpPr>
          <p:cNvPr id="3" name="Content Placeholder 2"/>
          <p:cNvSpPr>
            <a:spLocks noGrp="1"/>
          </p:cNvSpPr>
          <p:nvPr>
            <p:ph idx="1"/>
          </p:nvPr>
        </p:nvSpPr>
        <p:spPr>
          <a:noFill/>
        </p:spPr>
        <p:txBody>
          <a:bodyPr/>
          <a:lstStyle/>
          <a:p>
            <a:r>
              <a:rPr lang="en-AU" b="1" dirty="0" smtClean="0"/>
              <a:t>Scenes 3, 4, and 5.</a:t>
            </a:r>
          </a:p>
          <a:p>
            <a:endParaRPr lang="en-AU" sz="2000" b="1" i="1" dirty="0" smtClean="0"/>
          </a:p>
          <a:p>
            <a:endParaRPr lang="en-AU" sz="2000" b="1" i="1" dirty="0" smtClean="0"/>
          </a:p>
          <a:p>
            <a:endParaRPr lang="en-AU" sz="2000" b="1" i="1" dirty="0" smtClean="0"/>
          </a:p>
          <a:p>
            <a:endParaRPr lang="en-AU" sz="2000" b="1" i="1" dirty="0" smtClean="0"/>
          </a:p>
          <a:p>
            <a:pPr>
              <a:buNone/>
            </a:pPr>
            <a:endParaRPr lang="en-AU" sz="2000" i="1" dirty="0" smtClean="0"/>
          </a:p>
          <a:p>
            <a:pPr marL="0" indent="0">
              <a:buNone/>
            </a:pPr>
            <a:endParaRPr lang="en-AU" dirty="0"/>
          </a:p>
          <a:p>
            <a:endParaRPr lang="en-AU" dirty="0"/>
          </a:p>
        </p:txBody>
      </p:sp>
    </p:spTree>
    <p:extLst>
      <p:ext uri="{BB962C8B-B14F-4D97-AF65-F5344CB8AC3E}">
        <p14:creationId xmlns="" xmlns:p14="http://schemas.microsoft.com/office/powerpoint/2010/main" xmlns:mv="urn:schemas-microsoft-com:mac:vml" xmlns:mc="http://schemas.openxmlformats.org/markup-compatibility/2006" val="2639706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Discussion</a:t>
            </a:r>
            <a:endParaRPr lang="en-AU" dirty="0"/>
          </a:p>
        </p:txBody>
      </p:sp>
      <p:pic>
        <p:nvPicPr>
          <p:cNvPr id="3077" name="Picture 5" descr="C:\Users\bing lee\AppData\Local\Microsoft\Windows\Temporary Internet Files\Content.IE5\5PW3NRIZ\MC900056959[1].wmf"/>
          <p:cNvPicPr>
            <a:picLocks noChangeAspect="1" noChangeArrowheads="1"/>
          </p:cNvPicPr>
          <p:nvPr/>
        </p:nvPicPr>
        <p:blipFill>
          <a:blip r:embed="rId2" cstate="print">
            <a:extLst>
              <a:ext uri="{28A0092B-C50C-407E-A947-70E740481C1C}">
                <a14:useLocalDpi xmlns="" xmlns:a14="http://schemas.microsoft.com/office/drawing/2010/main" xmlns:mv="urn:schemas-microsoft-com:mac:vml" xmlns:mc="http://schemas.openxmlformats.org/markup-compatibility/2006" val="0"/>
              </a:ext>
            </a:extLst>
          </a:blip>
          <a:srcRect/>
          <a:stretch>
            <a:fillRect/>
          </a:stretch>
        </p:blipFill>
        <p:spPr bwMode="auto">
          <a:xfrm>
            <a:off x="2895600" y="2819400"/>
            <a:ext cx="3126986" cy="2227673"/>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p14="http://schemas.microsoft.com/office/powerpoint/2010/main" xmlns:mv="urn:schemas-microsoft-com:mac:vml" xmlns:mc="http://schemas.openxmlformats.org/markup-compatibility/2006" val="4257472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Culture &amp; Community</a:t>
            </a:r>
            <a:r>
              <a:rPr lang="en-AU" dirty="0" smtClean="0"/>
              <a:t/>
            </a:r>
            <a:br>
              <a:rPr lang="en-AU" dirty="0" smtClean="0"/>
            </a:br>
            <a:endParaRPr lang="en-AU" dirty="0"/>
          </a:p>
        </p:txBody>
      </p:sp>
      <p:sp>
        <p:nvSpPr>
          <p:cNvPr id="3" name="Content Placeholder 2"/>
          <p:cNvSpPr>
            <a:spLocks noGrp="1"/>
          </p:cNvSpPr>
          <p:nvPr>
            <p:ph idx="1"/>
          </p:nvPr>
        </p:nvSpPr>
        <p:spPr>
          <a:xfrm>
            <a:off x="533400" y="1219200"/>
            <a:ext cx="7556313" cy="4144963"/>
          </a:xfrm>
        </p:spPr>
        <p:txBody>
          <a:bodyPr>
            <a:normAutofit fontScale="25000" lnSpcReduction="20000"/>
          </a:bodyPr>
          <a:lstStyle/>
          <a:p>
            <a:pPr>
              <a:buNone/>
            </a:pPr>
            <a:r>
              <a:rPr lang="en-AU" sz="2000" dirty="0" smtClean="0"/>
              <a:t> </a:t>
            </a:r>
            <a:r>
              <a:rPr lang="en-AU" sz="4800" b="1" dirty="0" smtClean="0"/>
              <a:t>What would you do?</a:t>
            </a:r>
            <a:endParaRPr lang="en-AU" sz="4800" dirty="0" smtClean="0"/>
          </a:p>
          <a:p>
            <a:r>
              <a:rPr lang="en-AU" sz="4800" dirty="0" smtClean="0"/>
              <a:t>You are working with a year 4 class.</a:t>
            </a:r>
          </a:p>
          <a:p>
            <a:r>
              <a:rPr lang="en-AU" sz="4800" dirty="0" smtClean="0"/>
              <a:t>There are students from several different ethnic backgrounds in the group.</a:t>
            </a:r>
          </a:p>
          <a:p>
            <a:r>
              <a:rPr lang="en-AU" sz="4800" dirty="0" smtClean="0"/>
              <a:t> Recently the principal added a student with severe emotional/behavioural problems as well as a student with cerebral palsy. This student is in a wheelchair and has difficulties with language and hearing.</a:t>
            </a:r>
          </a:p>
          <a:p>
            <a:r>
              <a:rPr lang="en-AU" sz="4800" dirty="0" smtClean="0"/>
              <a:t>A group of recently arrived refugee students do not feel comfortable speaking in English and tend not to mix with other students.</a:t>
            </a:r>
          </a:p>
          <a:p>
            <a:r>
              <a:rPr lang="en-AU" sz="4800" dirty="0" smtClean="0"/>
              <a:t>When you ask students to work together they tend to find collaboration difficult and appear not to want to work together.</a:t>
            </a:r>
          </a:p>
          <a:p>
            <a:r>
              <a:rPr lang="en-AU" sz="4800" dirty="0" smtClean="0"/>
              <a:t>The disabled students struggle to be included as there are communication difficulties and the English speaking children seem to resent the time it takes for you to explain what needs to be done.</a:t>
            </a:r>
          </a:p>
          <a:p>
            <a:r>
              <a:rPr lang="en-AU" sz="4800" dirty="0" smtClean="0"/>
              <a:t>The recently arrived students don’t seem to understand what you want them to do.</a:t>
            </a:r>
          </a:p>
          <a:p>
            <a:r>
              <a:rPr lang="en-AU" sz="4800" dirty="0" smtClean="0"/>
              <a:t>There is tension growing and students have started to call each other names.</a:t>
            </a:r>
          </a:p>
          <a:p>
            <a:pPr>
              <a:buNone/>
            </a:pPr>
            <a:r>
              <a:rPr lang="en-AU" sz="4800" b="1" dirty="0" smtClean="0"/>
              <a:t>In groups of 3:</a:t>
            </a:r>
            <a:endParaRPr lang="en-AU" sz="4800" dirty="0" smtClean="0"/>
          </a:p>
          <a:p>
            <a:r>
              <a:rPr lang="en-AU" sz="4800" dirty="0" smtClean="0"/>
              <a:t>Brainstorm as many reasonable ways to address this situation. Come to a consensus on the best 2 ways and present these to the whole class, with your rationale as to why you believe they are good choices.                     Taken </a:t>
            </a:r>
            <a:r>
              <a:rPr lang="en-AU" sz="4800" dirty="0" err="1" smtClean="0"/>
              <a:t>from:(Woolfolk</a:t>
            </a:r>
            <a:r>
              <a:rPr lang="en-AU" sz="4800" dirty="0" smtClean="0"/>
              <a:t> &amp; </a:t>
            </a:r>
            <a:r>
              <a:rPr lang="en-AU" sz="4800" dirty="0" err="1" smtClean="0"/>
              <a:t>Margetts</a:t>
            </a:r>
            <a:r>
              <a:rPr lang="en-AU" sz="4800" dirty="0" smtClean="0"/>
              <a:t> 2007 </a:t>
            </a:r>
            <a:r>
              <a:rPr lang="en-AU" sz="4800" dirty="0" err="1" smtClean="0"/>
              <a:t>p</a:t>
            </a:r>
            <a:r>
              <a:rPr lang="en-AU" sz="4800" dirty="0" smtClean="0"/>
              <a:t>. 117)</a:t>
            </a:r>
          </a:p>
          <a:p>
            <a:pPr marL="0" indent="0">
              <a:buNone/>
            </a:pPr>
            <a:endParaRPr lang="en-AU" dirty="0"/>
          </a:p>
        </p:txBody>
      </p:sp>
    </p:spTree>
    <p:extLst>
      <p:ext uri="{BB962C8B-B14F-4D97-AF65-F5344CB8AC3E}">
        <p14:creationId xmlns="" xmlns:p14="http://schemas.microsoft.com/office/powerpoint/2010/main" xmlns:mv="urn:schemas-microsoft-com:mac:vml" xmlns:mc="http://schemas.openxmlformats.org/markup-compatibility/2006" val="694506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AU" dirty="0"/>
          </a:p>
        </p:txBody>
      </p:sp>
      <p:sp>
        <p:nvSpPr>
          <p:cNvPr id="3" name="Content Placeholder 2"/>
          <p:cNvSpPr>
            <a:spLocks noGrp="1"/>
          </p:cNvSpPr>
          <p:nvPr>
            <p:ph idx="1"/>
          </p:nvPr>
        </p:nvSpPr>
        <p:spPr/>
        <p:txBody>
          <a:bodyPr/>
          <a:lstStyle/>
          <a:p>
            <a:r>
              <a:rPr lang="en-AU" dirty="0"/>
              <a:t>The study of classroom management has 5 basic goals – the teacher:</a:t>
            </a:r>
          </a:p>
          <a:p>
            <a:r>
              <a:rPr lang="en-AU" dirty="0"/>
              <a:t>DESCRIBE – in detail the behaviour</a:t>
            </a:r>
          </a:p>
          <a:p>
            <a:r>
              <a:rPr lang="en-AU" dirty="0"/>
              <a:t>EXPLAIN –why the child did what they did</a:t>
            </a:r>
          </a:p>
          <a:p>
            <a:r>
              <a:rPr lang="en-AU" dirty="0"/>
              <a:t>PREDICT –speculate what will happen in the future</a:t>
            </a:r>
          </a:p>
          <a:p>
            <a:r>
              <a:rPr lang="en-AU" dirty="0"/>
              <a:t>CONTROL –excerpt control over the behaviour</a:t>
            </a:r>
          </a:p>
          <a:p>
            <a:r>
              <a:rPr lang="en-AU" dirty="0"/>
              <a:t>IMPROVE- make the child’s life for more positive</a:t>
            </a:r>
          </a:p>
          <a:p>
            <a:endParaRPr lang="en-AU" dirty="0"/>
          </a:p>
        </p:txBody>
      </p:sp>
    </p:spTree>
    <p:extLst>
      <p:ext uri="{BB962C8B-B14F-4D97-AF65-F5344CB8AC3E}">
        <p14:creationId xmlns="" xmlns:p14="http://schemas.microsoft.com/office/powerpoint/2010/main" xmlns:mv="urn:schemas-microsoft-com:mac:vml" xmlns:mc="http://schemas.openxmlformats.org/markup-compatibility/2006" val="1508819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AU" dirty="0"/>
          </a:p>
        </p:txBody>
      </p:sp>
      <p:sp>
        <p:nvSpPr>
          <p:cNvPr id="3" name="Content Placeholder 2"/>
          <p:cNvSpPr>
            <a:spLocks noGrp="1"/>
          </p:cNvSpPr>
          <p:nvPr>
            <p:ph idx="1"/>
          </p:nvPr>
        </p:nvSpPr>
        <p:spPr/>
        <p:txBody>
          <a:bodyPr>
            <a:normAutofit fontScale="55000" lnSpcReduction="20000"/>
          </a:bodyPr>
          <a:lstStyle/>
          <a:p>
            <a:pPr marL="0" indent="0">
              <a:buNone/>
            </a:pPr>
            <a:r>
              <a:rPr lang="en-AU" sz="2800" dirty="0"/>
              <a:t>As a team, select one of the scenarios below and develop a pre-referral </a:t>
            </a:r>
            <a:r>
              <a:rPr lang="en-AU" sz="2800" dirty="0" smtClean="0"/>
              <a:t>behaviour intervention </a:t>
            </a:r>
            <a:r>
              <a:rPr lang="en-AU" sz="2800" dirty="0"/>
              <a:t>plan</a:t>
            </a:r>
            <a:r>
              <a:rPr lang="en-AU" sz="2800" dirty="0" smtClean="0"/>
              <a:t>.</a:t>
            </a:r>
            <a:endParaRPr lang="en-AU" sz="2800" dirty="0"/>
          </a:p>
          <a:p>
            <a:pPr marL="0" indent="0">
              <a:buNone/>
            </a:pPr>
            <a:endParaRPr lang="en-AU" sz="2800" dirty="0" smtClean="0"/>
          </a:p>
          <a:p>
            <a:pPr marL="0" indent="0">
              <a:buNone/>
            </a:pPr>
            <a:r>
              <a:rPr lang="en-AU" sz="2800" dirty="0" smtClean="0"/>
              <a:t>Include:</a:t>
            </a:r>
            <a:endParaRPr lang="en-AU" sz="2800" dirty="0"/>
          </a:p>
          <a:p>
            <a:r>
              <a:rPr lang="en-AU" sz="2800" dirty="0"/>
              <a:t>A description of the behaviour</a:t>
            </a:r>
          </a:p>
          <a:p>
            <a:r>
              <a:rPr lang="en-AU" sz="2800" dirty="0"/>
              <a:t>An explanation as to the behaviour</a:t>
            </a:r>
          </a:p>
          <a:p>
            <a:r>
              <a:rPr lang="en-AU" sz="2800" dirty="0" smtClean="0"/>
              <a:t>Misbehaviour </a:t>
            </a:r>
            <a:r>
              <a:rPr lang="en-AU" sz="2800" dirty="0"/>
              <a:t>that you will target</a:t>
            </a:r>
          </a:p>
          <a:p>
            <a:r>
              <a:rPr lang="en-AU" sz="2800" dirty="0"/>
              <a:t>Positive </a:t>
            </a:r>
            <a:r>
              <a:rPr lang="en-AU" sz="2800" dirty="0" smtClean="0"/>
              <a:t>Behaviours </a:t>
            </a:r>
            <a:r>
              <a:rPr lang="en-AU" sz="2800" dirty="0"/>
              <a:t>you want to Increase</a:t>
            </a:r>
          </a:p>
          <a:p>
            <a:r>
              <a:rPr lang="en-AU" sz="2800" dirty="0"/>
              <a:t>Strategies to Increase Positive </a:t>
            </a:r>
            <a:r>
              <a:rPr lang="en-AU" sz="2800" dirty="0" smtClean="0"/>
              <a:t>Behaviours</a:t>
            </a:r>
            <a:endParaRPr lang="en-AU" sz="2800" dirty="0"/>
          </a:p>
          <a:p>
            <a:r>
              <a:rPr lang="en-AU" sz="2800" dirty="0"/>
              <a:t>Strategies to Decrease </a:t>
            </a:r>
            <a:r>
              <a:rPr lang="en-AU" sz="2800" dirty="0" smtClean="0"/>
              <a:t>Misbehaviour.</a:t>
            </a:r>
            <a:endParaRPr lang="en-AU" sz="2800" dirty="0"/>
          </a:p>
          <a:p>
            <a:endParaRPr lang="en-AU" dirty="0"/>
          </a:p>
        </p:txBody>
      </p:sp>
    </p:spTree>
    <p:extLst>
      <p:ext uri="{BB962C8B-B14F-4D97-AF65-F5344CB8AC3E}">
        <p14:creationId xmlns="" xmlns:p14="http://schemas.microsoft.com/office/powerpoint/2010/main" xmlns:mv="urn:schemas-microsoft-com:mac:vml" xmlns:mc="http://schemas.openxmlformats.org/markup-compatibility/2006" val="4073407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AU" dirty="0"/>
          </a:p>
        </p:txBody>
      </p:sp>
      <p:pic>
        <p:nvPicPr>
          <p:cNvPr id="4" name="Picture 2"/>
          <p:cNvPicPr>
            <a:picLocks noChangeAspect="1" noChangeArrowheads="1"/>
          </p:cNvPicPr>
          <p:nvPr/>
        </p:nvPicPr>
        <p:blipFill>
          <a:blip r:embed="rId2" cstate="print">
            <a:biLevel thresh="50000"/>
            <a:lum contrast="100000"/>
            <a:extLst>
              <a:ext uri="{28A0092B-C50C-407E-A947-70E740481C1C}">
                <a14:useLocalDpi xmlns="" xmlns:a14="http://schemas.microsoft.com/office/drawing/2010/main" xmlns:mv="urn:schemas-microsoft-com:mac:vml" xmlns:mc="http://schemas.openxmlformats.org/markup-compatibility/2006" val="0"/>
              </a:ext>
            </a:extLst>
          </a:blip>
          <a:srcRect/>
          <a:stretch>
            <a:fillRect/>
          </a:stretch>
        </p:blipFill>
        <p:spPr bwMode="auto">
          <a:xfrm>
            <a:off x="186985" y="1997224"/>
            <a:ext cx="9025159" cy="3312368"/>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mv="urn:schemas-microsoft-com:mac:vml" xmlns:mc="http://schemas.openxmlformats.org/markup-compatibility/2006" val="9100559"/>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1705</TotalTime>
  <Words>492</Words>
  <Application>Microsoft Office PowerPoint</Application>
  <PresentationFormat>On-screen Show (4:3)</PresentationFormat>
  <Paragraphs>64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Advantage</vt:lpstr>
      <vt:lpstr>Slide 1</vt:lpstr>
      <vt:lpstr>Readings</vt:lpstr>
      <vt:lpstr>Readings</vt:lpstr>
      <vt:lpstr>Stand and Deliver</vt:lpstr>
      <vt:lpstr>Class Discussion</vt:lpstr>
      <vt:lpstr>Culture &amp; Community </vt:lpstr>
      <vt:lpstr>Goals</vt:lpstr>
      <vt:lpstr>Activity</vt:lpstr>
      <vt:lpstr>Scenario 1</vt:lpstr>
      <vt:lpstr>Scenario 2</vt:lpstr>
      <vt:lpstr>Scenario 3</vt:lpstr>
      <vt:lpstr>Scenario 4</vt:lpstr>
      <vt:lpstr>Anything is manageable!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Teaching and the Curriculum- ED1720</dc:title>
  <dc:creator>nathan gillett</dc:creator>
  <cp:lastModifiedBy>ITS</cp:lastModifiedBy>
  <cp:revision>69</cp:revision>
  <cp:lastPrinted>2011-05-02T22:02:08Z</cp:lastPrinted>
  <dcterms:created xsi:type="dcterms:W3CDTF">2011-08-16T04:56:52Z</dcterms:created>
  <dcterms:modified xsi:type="dcterms:W3CDTF">2012-06-22T01:53:41Z</dcterms:modified>
</cp:coreProperties>
</file>